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oshino" initials="y" lastIdx="1" clrIdx="0">
    <p:extLst>
      <p:ext uri="{19B8F6BF-5375-455C-9EA6-DF929625EA0E}">
        <p15:presenceInfo xmlns:p15="http://schemas.microsoft.com/office/powerpoint/2012/main" userId="yoshino" providerId="None"/>
      </p:ext>
    </p:extLst>
  </p:cmAuthor>
  <p:cmAuthor id="2" name="吉野 奈保子" initials="吉野" lastIdx="9" clrIdx="1">
    <p:extLst>
      <p:ext uri="{19B8F6BF-5375-455C-9EA6-DF929625EA0E}">
        <p15:presenceInfo xmlns:p15="http://schemas.microsoft.com/office/powerpoint/2012/main" userId="7d37b8e888bcb38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381" autoAdjust="0"/>
    <p:restoredTop sz="94660"/>
  </p:normalViewPr>
  <p:slideViewPr>
    <p:cSldViewPr snapToGrid="0" showGuides="1">
      <p:cViewPr>
        <p:scale>
          <a:sx n="75" d="100"/>
          <a:sy n="75" d="100"/>
        </p:scale>
        <p:origin x="1952" y="-284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8277C03-D19E-4769-AD8A-70A2801CB408}" type="datetimeFigureOut">
              <a:rPr kumimoji="1" lang="ja-JP" altLang="en-US" smtClean="0"/>
              <a:t>2024/4/23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6DFC149-C7B3-4670-AA6A-03EB535F9BA7}" type="slidenum">
              <a:rPr kumimoji="1" lang="ja-JP" altLang="en-US" smtClean="0"/>
              <a:t>‹#›</a:t>
            </a:fld>
            <a:endParaRPr kumimoji="1" lang="ja-JP" altLang="en-US"/>
          </a:p>
        </p:txBody>
      </p:sp>
    </p:spTree>
    <p:extLst>
      <p:ext uri="{BB962C8B-B14F-4D97-AF65-F5344CB8AC3E}">
        <p14:creationId xmlns:p14="http://schemas.microsoft.com/office/powerpoint/2010/main" val="3830149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277C03-D19E-4769-AD8A-70A2801CB408}" type="datetimeFigureOut">
              <a:rPr kumimoji="1" lang="ja-JP" altLang="en-US" smtClean="0"/>
              <a:t>2024/4/23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6DFC149-C7B3-4670-AA6A-03EB535F9BA7}" type="slidenum">
              <a:rPr kumimoji="1" lang="ja-JP" altLang="en-US" smtClean="0"/>
              <a:t>‹#›</a:t>
            </a:fld>
            <a:endParaRPr kumimoji="1" lang="ja-JP" altLang="en-US"/>
          </a:p>
        </p:txBody>
      </p:sp>
    </p:spTree>
    <p:extLst>
      <p:ext uri="{BB962C8B-B14F-4D97-AF65-F5344CB8AC3E}">
        <p14:creationId xmlns:p14="http://schemas.microsoft.com/office/powerpoint/2010/main" val="2413601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277C03-D19E-4769-AD8A-70A2801CB408}" type="datetimeFigureOut">
              <a:rPr kumimoji="1" lang="ja-JP" altLang="en-US" smtClean="0"/>
              <a:t>2024/4/23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6DFC149-C7B3-4670-AA6A-03EB535F9BA7}" type="slidenum">
              <a:rPr kumimoji="1" lang="ja-JP" altLang="en-US" smtClean="0"/>
              <a:t>‹#›</a:t>
            </a:fld>
            <a:endParaRPr kumimoji="1" lang="ja-JP" altLang="en-US"/>
          </a:p>
        </p:txBody>
      </p:sp>
    </p:spTree>
    <p:extLst>
      <p:ext uri="{BB962C8B-B14F-4D97-AF65-F5344CB8AC3E}">
        <p14:creationId xmlns:p14="http://schemas.microsoft.com/office/powerpoint/2010/main" val="4224583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277C03-D19E-4769-AD8A-70A2801CB408}" type="datetimeFigureOut">
              <a:rPr kumimoji="1" lang="ja-JP" altLang="en-US" smtClean="0"/>
              <a:t>2024/4/23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6DFC149-C7B3-4670-AA6A-03EB535F9BA7}" type="slidenum">
              <a:rPr kumimoji="1" lang="ja-JP" altLang="en-US" smtClean="0"/>
              <a:t>‹#›</a:t>
            </a:fld>
            <a:endParaRPr kumimoji="1" lang="ja-JP" altLang="en-US"/>
          </a:p>
        </p:txBody>
      </p:sp>
    </p:spTree>
    <p:extLst>
      <p:ext uri="{BB962C8B-B14F-4D97-AF65-F5344CB8AC3E}">
        <p14:creationId xmlns:p14="http://schemas.microsoft.com/office/powerpoint/2010/main" val="3467178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8277C03-D19E-4769-AD8A-70A2801CB408}" type="datetimeFigureOut">
              <a:rPr kumimoji="1" lang="ja-JP" altLang="en-US" smtClean="0"/>
              <a:t>2024/4/23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6DFC149-C7B3-4670-AA6A-03EB535F9BA7}" type="slidenum">
              <a:rPr kumimoji="1" lang="ja-JP" altLang="en-US" smtClean="0"/>
              <a:t>‹#›</a:t>
            </a:fld>
            <a:endParaRPr kumimoji="1" lang="ja-JP" altLang="en-US"/>
          </a:p>
        </p:txBody>
      </p:sp>
    </p:spTree>
    <p:extLst>
      <p:ext uri="{BB962C8B-B14F-4D97-AF65-F5344CB8AC3E}">
        <p14:creationId xmlns:p14="http://schemas.microsoft.com/office/powerpoint/2010/main" val="2694826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8277C03-D19E-4769-AD8A-70A2801CB408}" type="datetimeFigureOut">
              <a:rPr kumimoji="1" lang="ja-JP" altLang="en-US" smtClean="0"/>
              <a:t>2024/4/23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6DFC149-C7B3-4670-AA6A-03EB535F9BA7}" type="slidenum">
              <a:rPr kumimoji="1" lang="ja-JP" altLang="en-US" smtClean="0"/>
              <a:t>‹#›</a:t>
            </a:fld>
            <a:endParaRPr kumimoji="1" lang="ja-JP" altLang="en-US"/>
          </a:p>
        </p:txBody>
      </p:sp>
    </p:spTree>
    <p:extLst>
      <p:ext uri="{BB962C8B-B14F-4D97-AF65-F5344CB8AC3E}">
        <p14:creationId xmlns:p14="http://schemas.microsoft.com/office/powerpoint/2010/main" val="3346891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8277C03-D19E-4769-AD8A-70A2801CB408}" type="datetimeFigureOut">
              <a:rPr kumimoji="1" lang="ja-JP" altLang="en-US" smtClean="0"/>
              <a:t>2024/4/23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6DFC149-C7B3-4670-AA6A-03EB535F9BA7}" type="slidenum">
              <a:rPr kumimoji="1" lang="ja-JP" altLang="en-US" smtClean="0"/>
              <a:t>‹#›</a:t>
            </a:fld>
            <a:endParaRPr kumimoji="1" lang="ja-JP" altLang="en-US"/>
          </a:p>
        </p:txBody>
      </p:sp>
    </p:spTree>
    <p:extLst>
      <p:ext uri="{BB962C8B-B14F-4D97-AF65-F5344CB8AC3E}">
        <p14:creationId xmlns:p14="http://schemas.microsoft.com/office/powerpoint/2010/main" val="1379516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8277C03-D19E-4769-AD8A-70A2801CB408}" type="datetimeFigureOut">
              <a:rPr kumimoji="1" lang="ja-JP" altLang="en-US" smtClean="0"/>
              <a:t>2024/4/23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6DFC149-C7B3-4670-AA6A-03EB535F9BA7}" type="slidenum">
              <a:rPr kumimoji="1" lang="ja-JP" altLang="en-US" smtClean="0"/>
              <a:t>‹#›</a:t>
            </a:fld>
            <a:endParaRPr kumimoji="1" lang="ja-JP" altLang="en-US"/>
          </a:p>
        </p:txBody>
      </p:sp>
    </p:spTree>
    <p:extLst>
      <p:ext uri="{BB962C8B-B14F-4D97-AF65-F5344CB8AC3E}">
        <p14:creationId xmlns:p14="http://schemas.microsoft.com/office/powerpoint/2010/main" val="3153407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277C03-D19E-4769-AD8A-70A2801CB408}" type="datetimeFigureOut">
              <a:rPr kumimoji="1" lang="ja-JP" altLang="en-US" smtClean="0"/>
              <a:t>2024/4/23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6DFC149-C7B3-4670-AA6A-03EB535F9BA7}" type="slidenum">
              <a:rPr kumimoji="1" lang="ja-JP" altLang="en-US" smtClean="0"/>
              <a:t>‹#›</a:t>
            </a:fld>
            <a:endParaRPr kumimoji="1" lang="ja-JP" altLang="en-US"/>
          </a:p>
        </p:txBody>
      </p:sp>
    </p:spTree>
    <p:extLst>
      <p:ext uri="{BB962C8B-B14F-4D97-AF65-F5344CB8AC3E}">
        <p14:creationId xmlns:p14="http://schemas.microsoft.com/office/powerpoint/2010/main" val="3467490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8277C03-D19E-4769-AD8A-70A2801CB408}" type="datetimeFigureOut">
              <a:rPr kumimoji="1" lang="ja-JP" altLang="en-US" smtClean="0"/>
              <a:t>2024/4/23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6DFC149-C7B3-4670-AA6A-03EB535F9BA7}" type="slidenum">
              <a:rPr kumimoji="1" lang="ja-JP" altLang="en-US" smtClean="0"/>
              <a:t>‹#›</a:t>
            </a:fld>
            <a:endParaRPr kumimoji="1" lang="ja-JP" altLang="en-US"/>
          </a:p>
        </p:txBody>
      </p:sp>
    </p:spTree>
    <p:extLst>
      <p:ext uri="{BB962C8B-B14F-4D97-AF65-F5344CB8AC3E}">
        <p14:creationId xmlns:p14="http://schemas.microsoft.com/office/powerpoint/2010/main" val="1605572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8277C03-D19E-4769-AD8A-70A2801CB408}" type="datetimeFigureOut">
              <a:rPr kumimoji="1" lang="ja-JP" altLang="en-US" smtClean="0"/>
              <a:t>2024/4/23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6DFC149-C7B3-4670-AA6A-03EB535F9BA7}" type="slidenum">
              <a:rPr kumimoji="1" lang="ja-JP" altLang="en-US" smtClean="0"/>
              <a:t>‹#›</a:t>
            </a:fld>
            <a:endParaRPr kumimoji="1" lang="ja-JP" altLang="en-US"/>
          </a:p>
        </p:txBody>
      </p:sp>
    </p:spTree>
    <p:extLst>
      <p:ext uri="{BB962C8B-B14F-4D97-AF65-F5344CB8AC3E}">
        <p14:creationId xmlns:p14="http://schemas.microsoft.com/office/powerpoint/2010/main" val="2977654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8277C03-D19E-4769-AD8A-70A2801CB408}" type="datetimeFigureOut">
              <a:rPr kumimoji="1" lang="ja-JP" altLang="en-US" smtClean="0"/>
              <a:t>2024/4/23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6DFC149-C7B3-4670-AA6A-03EB535F9BA7}" type="slidenum">
              <a:rPr kumimoji="1" lang="ja-JP" altLang="en-US" smtClean="0"/>
              <a:t>‹#›</a:t>
            </a:fld>
            <a:endParaRPr kumimoji="1" lang="ja-JP" altLang="en-US"/>
          </a:p>
        </p:txBody>
      </p:sp>
    </p:spTree>
    <p:extLst>
      <p:ext uri="{BB962C8B-B14F-4D97-AF65-F5344CB8AC3E}">
        <p14:creationId xmlns:p14="http://schemas.microsoft.com/office/powerpoint/2010/main" val="12512926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図 24">
            <a:extLst>
              <a:ext uri="{FF2B5EF4-FFF2-40B4-BE49-F238E27FC236}">
                <a16:creationId xmlns:a16="http://schemas.microsoft.com/office/drawing/2014/main" id="{6F53FB32-B99D-DB71-9183-FD27BFE1CCF6}"/>
              </a:ext>
            </a:extLst>
          </p:cNvPr>
          <p:cNvPicPr>
            <a:picLocks noChangeAspect="1"/>
          </p:cNvPicPr>
          <p:nvPr/>
        </p:nvPicPr>
        <p:blipFill>
          <a:blip r:embed="rId2"/>
          <a:stretch>
            <a:fillRect/>
          </a:stretch>
        </p:blipFill>
        <p:spPr>
          <a:xfrm>
            <a:off x="3951351" y="6101817"/>
            <a:ext cx="2349621" cy="2705239"/>
          </a:xfrm>
          <a:prstGeom prst="rect">
            <a:avLst/>
          </a:prstGeom>
        </p:spPr>
      </p:pic>
      <p:sp>
        <p:nvSpPr>
          <p:cNvPr id="4" name="テキスト ボックス 3"/>
          <p:cNvSpPr txBox="1"/>
          <p:nvPr/>
        </p:nvSpPr>
        <p:spPr>
          <a:xfrm>
            <a:off x="198474" y="144700"/>
            <a:ext cx="1071526" cy="261610"/>
          </a:xfrm>
          <a:prstGeom prst="rect">
            <a:avLst/>
          </a:prstGeom>
          <a:noFill/>
          <a:ln w="3175">
            <a:solidFill>
              <a:schemeClr val="tx1"/>
            </a:solidFill>
          </a:ln>
        </p:spPr>
        <p:txBody>
          <a:bodyPr wrap="square" rtlCol="0">
            <a:spAutoFit/>
          </a:bodyPr>
          <a:lstStyle/>
          <a:p>
            <a:r>
              <a:rPr lang="ja-JP" altLang="en-US" sz="1100" dirty="0">
                <a:latin typeface="+mj-lt"/>
              </a:rPr>
              <a:t>プレスリリース</a:t>
            </a:r>
            <a:endParaRPr kumimoji="1" lang="ja-JP" altLang="en-US" sz="1100" dirty="0">
              <a:latin typeface="+mj-lt"/>
            </a:endParaRPr>
          </a:p>
        </p:txBody>
      </p:sp>
      <p:sp>
        <p:nvSpPr>
          <p:cNvPr id="5" name="テキスト ボックス 4"/>
          <p:cNvSpPr txBox="1"/>
          <p:nvPr/>
        </p:nvSpPr>
        <p:spPr>
          <a:xfrm>
            <a:off x="4905787" y="201850"/>
            <a:ext cx="1832553" cy="261610"/>
          </a:xfrm>
          <a:prstGeom prst="rect">
            <a:avLst/>
          </a:prstGeom>
          <a:noFill/>
        </p:spPr>
        <p:txBody>
          <a:bodyPr wrap="none" rtlCol="0">
            <a:spAutoFit/>
          </a:bodyPr>
          <a:lstStyle/>
          <a:p>
            <a:r>
              <a:rPr kumimoji="1" lang="ja-JP" altLang="en-US" sz="1100" dirty="0">
                <a:latin typeface="+mj-lt"/>
              </a:rPr>
              <a:t>聞き書き甲子園実行委員会</a:t>
            </a:r>
          </a:p>
        </p:txBody>
      </p:sp>
      <p:sp>
        <p:nvSpPr>
          <p:cNvPr id="6" name="テキスト ボックス 5"/>
          <p:cNvSpPr txBox="1"/>
          <p:nvPr/>
        </p:nvSpPr>
        <p:spPr>
          <a:xfrm>
            <a:off x="5650033" y="453935"/>
            <a:ext cx="1090363" cy="253916"/>
          </a:xfrm>
          <a:prstGeom prst="rect">
            <a:avLst/>
          </a:prstGeom>
          <a:noFill/>
        </p:spPr>
        <p:txBody>
          <a:bodyPr wrap="none" rtlCol="0">
            <a:spAutoFit/>
          </a:bodyPr>
          <a:lstStyle/>
          <a:p>
            <a:r>
              <a:rPr lang="en-US" altLang="ja-JP" sz="1050" dirty="0">
                <a:latin typeface="+mj-lt"/>
              </a:rPr>
              <a:t>2024</a:t>
            </a:r>
            <a:r>
              <a:rPr kumimoji="1" lang="ja-JP" altLang="en-US" sz="1050" dirty="0">
                <a:latin typeface="+mj-lt"/>
              </a:rPr>
              <a:t>年</a:t>
            </a:r>
            <a:r>
              <a:rPr lang="en-US" altLang="ja-JP" sz="1050" dirty="0">
                <a:latin typeface="+mj-lt"/>
              </a:rPr>
              <a:t>4</a:t>
            </a:r>
            <a:r>
              <a:rPr kumimoji="1" lang="ja-JP" altLang="en-US" sz="1050" dirty="0">
                <a:latin typeface="+mj-lt"/>
              </a:rPr>
              <a:t>月吉日</a:t>
            </a:r>
          </a:p>
        </p:txBody>
      </p:sp>
      <p:sp>
        <p:nvSpPr>
          <p:cNvPr id="7" name="テキスト ボックス 6"/>
          <p:cNvSpPr txBox="1"/>
          <p:nvPr/>
        </p:nvSpPr>
        <p:spPr>
          <a:xfrm>
            <a:off x="92995" y="869104"/>
            <a:ext cx="6664395" cy="1476045"/>
          </a:xfrm>
          <a:prstGeom prst="rect">
            <a:avLst/>
          </a:prstGeom>
          <a:noFill/>
        </p:spPr>
        <p:txBody>
          <a:bodyPr wrap="square" rtlCol="0">
            <a:spAutoFit/>
          </a:bodyPr>
          <a:lstStyle/>
          <a:p>
            <a:pPr algn="ctr">
              <a:lnSpc>
                <a:spcPct val="150000"/>
              </a:lnSpc>
            </a:pPr>
            <a:r>
              <a:rPr lang="ja-JP" altLang="en-US" sz="2400" b="1" dirty="0">
                <a:latin typeface="+mj-lt"/>
                <a:cs typeface="Verdana" panose="020B0604030504040204" pitchFamily="34" charset="0"/>
              </a:rPr>
              <a:t>第</a:t>
            </a:r>
            <a:r>
              <a:rPr lang="en-US" altLang="ja-JP" sz="2400" b="1" dirty="0">
                <a:latin typeface="+mn-ea"/>
                <a:cs typeface="Verdana" panose="020B0604030504040204" pitchFamily="34" charset="0"/>
              </a:rPr>
              <a:t>23</a:t>
            </a:r>
            <a:r>
              <a:rPr lang="ja-JP" altLang="en-US" sz="2400" b="1" dirty="0">
                <a:latin typeface="+mj-lt"/>
                <a:cs typeface="Verdana" panose="020B0604030504040204" pitchFamily="34" charset="0"/>
              </a:rPr>
              <a:t>回 聞き書き甲子園　全国</a:t>
            </a:r>
            <a:r>
              <a:rPr lang="en-US" altLang="ja-JP" sz="2400" b="1" dirty="0">
                <a:latin typeface="+mj-ea"/>
                <a:ea typeface="+mj-ea"/>
                <a:cs typeface="Verdana" panose="020B0604030504040204" pitchFamily="34" charset="0"/>
              </a:rPr>
              <a:t>11</a:t>
            </a:r>
            <a:r>
              <a:rPr lang="ja-JP" altLang="en-US" sz="2400" b="1" dirty="0">
                <a:latin typeface="+mj-lt"/>
                <a:cs typeface="Verdana" panose="020B0604030504040204" pitchFamily="34" charset="0"/>
              </a:rPr>
              <a:t>地域で実施</a:t>
            </a:r>
            <a:endParaRPr lang="en-US" altLang="ja-JP" sz="2400" b="1" dirty="0">
              <a:latin typeface="+mj-lt"/>
              <a:cs typeface="Verdana" panose="020B0604030504040204" pitchFamily="34" charset="0"/>
            </a:endParaRPr>
          </a:p>
          <a:p>
            <a:pPr algn="ctr">
              <a:lnSpc>
                <a:spcPct val="150000"/>
              </a:lnSpc>
            </a:pPr>
            <a:r>
              <a:rPr lang="ja-JP" altLang="en-US" b="1" dirty="0">
                <a:latin typeface="+mj-lt"/>
                <a:cs typeface="Verdana" panose="020B0604030504040204" pitchFamily="34" charset="0"/>
              </a:rPr>
              <a:t>～参加高校生の募集にあたりオンライン記者説明会開催～</a:t>
            </a:r>
            <a:endParaRPr lang="en-US" altLang="ja-JP" b="1" dirty="0">
              <a:latin typeface="+mj-lt"/>
              <a:cs typeface="Verdana" panose="020B0604030504040204" pitchFamily="34" charset="0"/>
            </a:endParaRPr>
          </a:p>
          <a:p>
            <a:pPr algn="ctr">
              <a:lnSpc>
                <a:spcPct val="150000"/>
              </a:lnSpc>
            </a:pPr>
            <a:r>
              <a:rPr kumimoji="1" lang="ja-JP" altLang="en-US" b="1" dirty="0">
                <a:latin typeface="+mj-lt"/>
                <a:cs typeface="Verdana" panose="020B0604030504040204" pitchFamily="34" charset="0"/>
              </a:rPr>
              <a:t>　　　　　　　　</a:t>
            </a:r>
          </a:p>
        </p:txBody>
      </p:sp>
      <p:sp>
        <p:nvSpPr>
          <p:cNvPr id="8" name="角丸四角形 7"/>
          <p:cNvSpPr/>
          <p:nvPr/>
        </p:nvSpPr>
        <p:spPr>
          <a:xfrm>
            <a:off x="262393" y="762669"/>
            <a:ext cx="6375194" cy="132068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100609" y="2247907"/>
            <a:ext cx="6716463" cy="886397"/>
          </a:xfrm>
          <a:prstGeom prst="rect">
            <a:avLst/>
          </a:prstGeom>
          <a:noFill/>
        </p:spPr>
        <p:txBody>
          <a:bodyPr wrap="square" rtlCol="0">
            <a:spAutoFit/>
          </a:bodyPr>
          <a:lstStyle/>
          <a:p>
            <a:pPr>
              <a:lnSpc>
                <a:spcPct val="120000"/>
              </a:lnSpc>
            </a:pPr>
            <a:r>
              <a:rPr lang="ja-JP" altLang="en-US" sz="1400" dirty="0">
                <a:latin typeface="+mj-lt"/>
              </a:rPr>
              <a:t>第</a:t>
            </a:r>
            <a:r>
              <a:rPr lang="en-US" altLang="ja-JP" sz="1400" dirty="0">
                <a:latin typeface="+mj-ea"/>
                <a:ea typeface="+mj-ea"/>
              </a:rPr>
              <a:t>23</a:t>
            </a:r>
            <a:r>
              <a:rPr lang="ja-JP" altLang="en-US" sz="1400" dirty="0">
                <a:latin typeface="+mj-lt"/>
              </a:rPr>
              <a:t>回 聞き書き甲子園は、全国</a:t>
            </a:r>
            <a:r>
              <a:rPr lang="en-US" altLang="ja-JP" sz="1400" dirty="0">
                <a:latin typeface="+mj-lt"/>
              </a:rPr>
              <a:t>11</a:t>
            </a:r>
            <a:r>
              <a:rPr lang="ja-JP" altLang="en-US" sz="1400" dirty="0">
                <a:latin typeface="+mj-lt"/>
              </a:rPr>
              <a:t>地域の森・川・海の「名人」を「聞き書き」する高校生募集にあたり、５月９日（木）にオンライン記者説明会を開催します。</a:t>
            </a:r>
            <a:endParaRPr kumimoji="1" lang="en-US" altLang="ja-JP" sz="1400" dirty="0">
              <a:latin typeface="+mj-lt"/>
            </a:endParaRPr>
          </a:p>
          <a:p>
            <a:endParaRPr kumimoji="1" lang="ja-JP" altLang="en-US" dirty="0">
              <a:latin typeface="+mj-lt"/>
            </a:endParaRPr>
          </a:p>
        </p:txBody>
      </p:sp>
      <p:sp>
        <p:nvSpPr>
          <p:cNvPr id="11" name="テキスト ボックス 10"/>
          <p:cNvSpPr txBox="1"/>
          <p:nvPr/>
        </p:nvSpPr>
        <p:spPr>
          <a:xfrm>
            <a:off x="77788" y="2937938"/>
            <a:ext cx="3433762" cy="3163879"/>
          </a:xfrm>
          <a:prstGeom prst="rect">
            <a:avLst/>
          </a:prstGeom>
          <a:noFill/>
        </p:spPr>
        <p:txBody>
          <a:bodyPr wrap="square" rtlCol="0">
            <a:spAutoFit/>
          </a:bodyPr>
          <a:lstStyle/>
          <a:p>
            <a:pPr>
              <a:lnSpc>
                <a:spcPct val="140000"/>
              </a:lnSpc>
            </a:pPr>
            <a:r>
              <a:rPr kumimoji="1" lang="ja-JP" altLang="en-US" sz="1100" dirty="0"/>
              <a:t>「聞き書き甲子園」は、全国の高校生が</a:t>
            </a:r>
            <a:r>
              <a:rPr lang="ja-JP" altLang="en-US" sz="1100" dirty="0"/>
              <a:t>森・川・海の「名人」を訪ね、その知恵や技、心を「聞き書き」し、記録・発信する</a:t>
            </a:r>
            <a:r>
              <a:rPr lang="ja-JP" altLang="en-US" sz="1100" dirty="0">
                <a:latin typeface="+mj-ea"/>
                <a:ea typeface="+mj-ea"/>
              </a:rPr>
              <a:t>活動です。平成</a:t>
            </a:r>
            <a:r>
              <a:rPr lang="en-US" altLang="ja-JP" sz="1100" dirty="0">
                <a:latin typeface="+mj-ea"/>
                <a:ea typeface="+mj-ea"/>
              </a:rPr>
              <a:t>14</a:t>
            </a:r>
            <a:r>
              <a:rPr lang="ja-JP" altLang="en-US" sz="1100" dirty="0">
                <a:latin typeface="+mj-ea"/>
                <a:ea typeface="+mj-ea"/>
              </a:rPr>
              <a:t>年度に始まった同</a:t>
            </a:r>
            <a:r>
              <a:rPr lang="ja-JP" altLang="en-US" sz="1100" spc="-20" dirty="0">
                <a:latin typeface="+mj-ea"/>
                <a:ea typeface="+mj-ea"/>
              </a:rPr>
              <a:t>甲子園には、</a:t>
            </a:r>
            <a:r>
              <a:rPr lang="en-US" altLang="ja-JP" sz="1100" spc="-20" dirty="0">
                <a:latin typeface="+mj-ea"/>
                <a:ea typeface="+mj-ea"/>
              </a:rPr>
              <a:t>2000</a:t>
            </a:r>
            <a:r>
              <a:rPr lang="ja-JP" altLang="en-US" sz="1100" spc="-20" dirty="0">
                <a:latin typeface="+mj-ea"/>
                <a:ea typeface="+mj-ea"/>
              </a:rPr>
              <a:t>人を超える高校生が参加しました。</a:t>
            </a:r>
            <a:endParaRPr lang="en-US" altLang="ja-JP" sz="1100" spc="-20" dirty="0">
              <a:latin typeface="+mj-ea"/>
              <a:ea typeface="+mj-ea"/>
            </a:endParaRPr>
          </a:p>
          <a:p>
            <a:pPr>
              <a:lnSpc>
                <a:spcPct val="140000"/>
              </a:lnSpc>
            </a:pPr>
            <a:r>
              <a:rPr lang="ja-JP" altLang="en-US" sz="1100" dirty="0">
                <a:latin typeface="+mj-ea"/>
                <a:ea typeface="+mj-ea"/>
              </a:rPr>
              <a:t>令和元年度からは、名人の推薦と高校生の受入れ</a:t>
            </a:r>
            <a:r>
              <a:rPr lang="ja-JP" altLang="en-US" sz="1100" spc="-20" dirty="0">
                <a:latin typeface="+mj-ea"/>
                <a:ea typeface="+mj-ea"/>
              </a:rPr>
              <a:t>に協力する市町村（地域）を全国から公募。農山漁村</a:t>
            </a:r>
            <a:r>
              <a:rPr lang="ja-JP" altLang="en-US" sz="1100" dirty="0">
                <a:latin typeface="+mj-ea"/>
                <a:ea typeface="+mj-ea"/>
              </a:rPr>
              <a:t>地域と高校生をつなぐ活動を展開しています。</a:t>
            </a:r>
            <a:endParaRPr lang="en-US" altLang="ja-JP" sz="1100" dirty="0">
              <a:latin typeface="+mj-ea"/>
              <a:ea typeface="+mj-ea"/>
            </a:endParaRPr>
          </a:p>
          <a:p>
            <a:pPr>
              <a:lnSpc>
                <a:spcPct val="140000"/>
              </a:lnSpc>
            </a:pPr>
            <a:r>
              <a:rPr lang="ja-JP" altLang="en-US" sz="1100" spc="50" dirty="0">
                <a:latin typeface="+mj-ea"/>
                <a:ea typeface="+mj-ea"/>
              </a:rPr>
              <a:t>本年度の大会に参加する</a:t>
            </a:r>
            <a:r>
              <a:rPr lang="ja-JP" altLang="en-US" sz="1100" spc="50" dirty="0"/>
              <a:t>高校生の募集</a:t>
            </a:r>
            <a:r>
              <a:rPr lang="ja-JP" altLang="en-US" sz="1100" spc="50" dirty="0">
                <a:latin typeface="+mj-ea"/>
                <a:ea typeface="+mj-ea"/>
              </a:rPr>
              <a:t>を、</a:t>
            </a:r>
            <a:r>
              <a:rPr lang="en-US" altLang="ja-JP" sz="1100" dirty="0">
                <a:latin typeface="+mj-ea"/>
                <a:ea typeface="+mj-ea"/>
              </a:rPr>
              <a:t>5</a:t>
            </a:r>
            <a:r>
              <a:rPr lang="ja-JP" altLang="en-US" sz="1100" dirty="0">
                <a:latin typeface="+mj-ea"/>
                <a:ea typeface="+mj-ea"/>
              </a:rPr>
              <a:t>月</a:t>
            </a:r>
            <a:r>
              <a:rPr lang="en-US" altLang="ja-JP" sz="1100" dirty="0">
                <a:latin typeface="+mj-ea"/>
                <a:ea typeface="+mj-ea"/>
              </a:rPr>
              <a:t>9</a:t>
            </a:r>
            <a:r>
              <a:rPr lang="ja-JP" altLang="en-US" sz="1100" dirty="0">
                <a:latin typeface="+mj-ea"/>
                <a:ea typeface="+mj-ea"/>
              </a:rPr>
              <a:t>日（木）に開始するにあたり、本活動の意義</a:t>
            </a:r>
            <a:r>
              <a:rPr lang="ja-JP" altLang="en-US" sz="1100" spc="60" dirty="0">
                <a:latin typeface="+mj-ea"/>
                <a:ea typeface="+mj-ea"/>
              </a:rPr>
              <a:t>や高校</a:t>
            </a:r>
            <a:r>
              <a:rPr lang="ja-JP" altLang="en-US" sz="1100" spc="60" dirty="0"/>
              <a:t>生の受入れにご協力いただく市町村</a:t>
            </a:r>
            <a:r>
              <a:rPr lang="ja-JP" altLang="en-US" sz="1100" spc="-30" dirty="0"/>
              <a:t>（</a:t>
            </a:r>
            <a:r>
              <a:rPr lang="en-US" altLang="ja-JP" sz="1100" spc="-30" dirty="0">
                <a:latin typeface="+mj-ea"/>
                <a:ea typeface="+mj-ea"/>
              </a:rPr>
              <a:t>11</a:t>
            </a:r>
            <a:r>
              <a:rPr lang="ja-JP" altLang="en-US" sz="1100" spc="-30" dirty="0"/>
              <a:t>地域）を紹介する</a:t>
            </a:r>
            <a:r>
              <a:rPr lang="ja-JP" altLang="en-US" sz="1100" spc="30" dirty="0"/>
              <a:t>記者説明会を下記の日程で</a:t>
            </a:r>
            <a:r>
              <a:rPr lang="ja-JP" altLang="en-US" sz="1100" dirty="0"/>
              <a:t>開催します。</a:t>
            </a:r>
            <a:endParaRPr lang="en-US" altLang="ja-JP" sz="1100" dirty="0"/>
          </a:p>
          <a:p>
            <a:pPr>
              <a:lnSpc>
                <a:spcPct val="140000"/>
              </a:lnSpc>
            </a:pPr>
            <a:endParaRPr lang="en-US" altLang="ja-JP" sz="1100" dirty="0"/>
          </a:p>
          <a:p>
            <a:pPr>
              <a:lnSpc>
                <a:spcPct val="150000"/>
              </a:lnSpc>
            </a:pPr>
            <a:endParaRPr kumimoji="1" lang="ja-JP" altLang="en-US" sz="1100" dirty="0"/>
          </a:p>
        </p:txBody>
      </p:sp>
      <p:sp>
        <p:nvSpPr>
          <p:cNvPr id="12" name="テキスト ボックス 11"/>
          <p:cNvSpPr txBox="1"/>
          <p:nvPr/>
        </p:nvSpPr>
        <p:spPr>
          <a:xfrm>
            <a:off x="24406" y="5645743"/>
            <a:ext cx="6716463" cy="4122795"/>
          </a:xfrm>
          <a:prstGeom prst="rect">
            <a:avLst/>
          </a:prstGeom>
          <a:noFill/>
        </p:spPr>
        <p:txBody>
          <a:bodyPr wrap="square" rtlCol="0">
            <a:spAutoFit/>
          </a:bodyPr>
          <a:lstStyle/>
          <a:p>
            <a:pPr>
              <a:lnSpc>
                <a:spcPct val="130000"/>
              </a:lnSpc>
            </a:pPr>
            <a:r>
              <a:rPr kumimoji="1" lang="ja-JP" altLang="en-US" sz="1200" dirty="0">
                <a:latin typeface="+mj-ea"/>
                <a:ea typeface="+mj-ea"/>
              </a:rPr>
              <a:t>日 時： </a:t>
            </a:r>
            <a:r>
              <a:rPr kumimoji="1" lang="en-US" altLang="ja-JP" dirty="0">
                <a:latin typeface="+mj-ea"/>
                <a:ea typeface="+mj-ea"/>
              </a:rPr>
              <a:t>2024</a:t>
            </a:r>
            <a:r>
              <a:rPr kumimoji="1" lang="ja-JP" altLang="en-US" sz="1400" dirty="0">
                <a:latin typeface="+mj-ea"/>
                <a:ea typeface="+mj-ea"/>
              </a:rPr>
              <a:t>年</a:t>
            </a:r>
            <a:r>
              <a:rPr kumimoji="1" lang="ja-JP" altLang="en-US" dirty="0">
                <a:latin typeface="+mj-ea"/>
                <a:ea typeface="+mj-ea"/>
              </a:rPr>
              <a:t>５</a:t>
            </a:r>
            <a:r>
              <a:rPr kumimoji="1" lang="ja-JP" altLang="en-US" sz="1200" dirty="0">
                <a:latin typeface="+mj-ea"/>
                <a:ea typeface="+mj-ea"/>
              </a:rPr>
              <a:t>月</a:t>
            </a:r>
            <a:r>
              <a:rPr lang="ja-JP" altLang="en-US" dirty="0">
                <a:latin typeface="+mj-ea"/>
                <a:ea typeface="+mj-ea"/>
              </a:rPr>
              <a:t>９</a:t>
            </a:r>
            <a:r>
              <a:rPr kumimoji="1" lang="ja-JP" altLang="en-US" sz="1200" dirty="0">
                <a:latin typeface="+mj-ea"/>
                <a:ea typeface="+mj-ea"/>
              </a:rPr>
              <a:t>日（木）１４</a:t>
            </a:r>
            <a:r>
              <a:rPr kumimoji="1" lang="en-US" altLang="ja-JP" sz="1200" dirty="0">
                <a:latin typeface="+mj-ea"/>
                <a:ea typeface="+mj-ea"/>
              </a:rPr>
              <a:t>:</a:t>
            </a:r>
            <a:r>
              <a:rPr kumimoji="1" lang="ja-JP" altLang="en-US" sz="1200" dirty="0">
                <a:latin typeface="+mj-ea"/>
                <a:ea typeface="+mj-ea"/>
              </a:rPr>
              <a:t>３０～１５</a:t>
            </a:r>
            <a:r>
              <a:rPr kumimoji="1" lang="en-US" altLang="ja-JP" sz="1200" dirty="0">
                <a:latin typeface="+mj-ea"/>
                <a:ea typeface="+mj-ea"/>
              </a:rPr>
              <a:t>:</a:t>
            </a:r>
            <a:r>
              <a:rPr kumimoji="1" lang="ja-JP" altLang="en-US" sz="1200" dirty="0">
                <a:latin typeface="+mj-ea"/>
                <a:ea typeface="+mj-ea"/>
              </a:rPr>
              <a:t>３０</a:t>
            </a:r>
            <a:endParaRPr kumimoji="1" lang="en-US" altLang="ja-JP" sz="1200" dirty="0">
              <a:latin typeface="+mj-ea"/>
              <a:ea typeface="+mj-ea"/>
            </a:endParaRPr>
          </a:p>
          <a:p>
            <a:pPr>
              <a:lnSpc>
                <a:spcPct val="130000"/>
              </a:lnSpc>
              <a:spcBef>
                <a:spcPts val="600"/>
              </a:spcBef>
            </a:pPr>
            <a:r>
              <a:rPr lang="ja-JP" altLang="en-US" sz="1200" dirty="0">
                <a:latin typeface="+mj-ea"/>
                <a:ea typeface="+mj-ea"/>
              </a:rPr>
              <a:t>内 容： </a:t>
            </a:r>
            <a:r>
              <a:rPr lang="ja-JP" altLang="en-US" sz="1100" dirty="0">
                <a:latin typeface="+mj-ea"/>
                <a:ea typeface="+mj-ea"/>
              </a:rPr>
              <a:t>①主催者代表挨拶（林野庁</a:t>
            </a:r>
            <a:r>
              <a:rPr lang="en-US" altLang="ja-JP" sz="1100" dirty="0">
                <a:latin typeface="+mj-ea"/>
                <a:ea typeface="+mj-ea"/>
              </a:rPr>
              <a:t>)</a:t>
            </a:r>
            <a:br>
              <a:rPr lang="en-US" altLang="ja-JP" sz="1100" dirty="0">
                <a:latin typeface="+mj-ea"/>
                <a:ea typeface="+mj-ea"/>
              </a:rPr>
            </a:br>
            <a:r>
              <a:rPr lang="en-US" altLang="ja-JP" sz="1100" dirty="0">
                <a:latin typeface="+mj-ea"/>
                <a:ea typeface="+mj-ea"/>
              </a:rPr>
              <a:t>          </a:t>
            </a:r>
            <a:r>
              <a:rPr lang="ja-JP" altLang="en-US" sz="1100" dirty="0">
                <a:latin typeface="+mj-ea"/>
                <a:ea typeface="+mj-ea"/>
              </a:rPr>
              <a:t> ②事業趣旨の説明</a:t>
            </a:r>
            <a:br>
              <a:rPr lang="en-US" altLang="ja-JP" sz="1100" dirty="0">
                <a:latin typeface="+mj-ea"/>
                <a:ea typeface="+mj-ea"/>
              </a:rPr>
            </a:br>
            <a:r>
              <a:rPr lang="en-US" altLang="ja-JP" sz="1100" dirty="0">
                <a:latin typeface="+mj-ea"/>
                <a:ea typeface="+mj-ea"/>
              </a:rPr>
              <a:t>          </a:t>
            </a:r>
            <a:r>
              <a:rPr lang="ja-JP" altLang="en-US" sz="1100" dirty="0">
                <a:latin typeface="+mj-ea"/>
                <a:ea typeface="+mj-ea"/>
              </a:rPr>
              <a:t> （聞き書き甲子園実行委員会委員長　渋澤寿一）</a:t>
            </a:r>
            <a:endParaRPr lang="ja-JP" altLang="ja-JP" sz="1100" dirty="0">
              <a:latin typeface="+mj-ea"/>
              <a:ea typeface="+mj-ea"/>
            </a:endParaRPr>
          </a:p>
          <a:p>
            <a:pPr lvl="0">
              <a:lnSpc>
                <a:spcPct val="130000"/>
              </a:lnSpc>
            </a:pPr>
            <a:r>
              <a:rPr lang="en-US" altLang="ja-JP" sz="1100" dirty="0">
                <a:latin typeface="+mj-ea"/>
                <a:ea typeface="+mj-ea"/>
              </a:rPr>
              <a:t>           </a:t>
            </a:r>
            <a:r>
              <a:rPr lang="ja-JP" altLang="en-US" sz="1100" dirty="0">
                <a:latin typeface="+mj-ea"/>
                <a:ea typeface="+mj-ea"/>
              </a:rPr>
              <a:t>③聞き書きを行う</a:t>
            </a:r>
            <a:r>
              <a:rPr lang="en-US" altLang="ja-JP" sz="1100" dirty="0">
                <a:latin typeface="+mj-ea"/>
                <a:ea typeface="+mj-ea"/>
              </a:rPr>
              <a:t>11</a:t>
            </a:r>
            <a:r>
              <a:rPr lang="ja-JP" altLang="en-US" sz="1100" dirty="0">
                <a:latin typeface="+mj-ea"/>
                <a:ea typeface="+mj-ea"/>
              </a:rPr>
              <a:t>市町村（地域）</a:t>
            </a:r>
            <a:r>
              <a:rPr lang="ja-JP" altLang="ja-JP" sz="1100" dirty="0">
                <a:latin typeface="+mj-ea"/>
                <a:ea typeface="+mj-ea"/>
              </a:rPr>
              <a:t>の紹介</a:t>
            </a:r>
            <a:br>
              <a:rPr lang="en-US" altLang="ja-JP" sz="1100" dirty="0">
                <a:latin typeface="+mj-ea"/>
                <a:ea typeface="+mj-ea"/>
              </a:rPr>
            </a:br>
            <a:r>
              <a:rPr lang="en-US" altLang="ja-JP" sz="1100" dirty="0">
                <a:latin typeface="+mj-ea"/>
                <a:ea typeface="+mj-ea"/>
              </a:rPr>
              <a:t>           </a:t>
            </a:r>
            <a:r>
              <a:rPr lang="ja-JP" altLang="en-US" sz="1100" dirty="0">
                <a:latin typeface="+mj-ea"/>
                <a:ea typeface="+mj-ea"/>
              </a:rPr>
              <a:t>④質疑応答</a:t>
            </a:r>
            <a:endParaRPr lang="en-US" altLang="ja-JP" sz="1100" dirty="0">
              <a:latin typeface="+mj-ea"/>
              <a:ea typeface="+mj-ea"/>
            </a:endParaRPr>
          </a:p>
          <a:p>
            <a:pPr marL="449263" lvl="0" indent="-449263"/>
            <a:r>
              <a:rPr lang="ja-JP" altLang="en-US" sz="1200" dirty="0">
                <a:latin typeface="+mj-ea"/>
                <a:ea typeface="+mj-ea"/>
              </a:rPr>
              <a:t>申 込： </a:t>
            </a:r>
            <a:r>
              <a:rPr lang="en-US" altLang="ja-JP" sz="1200" spc="-30" dirty="0">
                <a:latin typeface="+mj-ea"/>
                <a:ea typeface="+mj-ea"/>
              </a:rPr>
              <a:t>5</a:t>
            </a:r>
            <a:r>
              <a:rPr lang="ja-JP" altLang="en-US" sz="1200" spc="-30" dirty="0">
                <a:latin typeface="+mj-ea"/>
                <a:ea typeface="+mj-ea"/>
              </a:rPr>
              <a:t>月</a:t>
            </a:r>
            <a:r>
              <a:rPr lang="en-US" altLang="ja-JP" sz="1200" spc="-30" dirty="0">
                <a:latin typeface="+mj-ea"/>
                <a:ea typeface="+mj-ea"/>
              </a:rPr>
              <a:t>9</a:t>
            </a:r>
            <a:r>
              <a:rPr lang="ja-JP" altLang="en-US" sz="1200" spc="-30" dirty="0">
                <a:latin typeface="+mj-ea"/>
                <a:ea typeface="+mj-ea"/>
              </a:rPr>
              <a:t>日</a:t>
            </a:r>
            <a:r>
              <a:rPr lang="en-US" altLang="ja-JP" sz="1200" spc="-30" dirty="0">
                <a:latin typeface="+mj-ea"/>
                <a:ea typeface="+mj-ea"/>
              </a:rPr>
              <a:t>(</a:t>
            </a:r>
            <a:r>
              <a:rPr lang="ja-JP" altLang="en-US" sz="1200" spc="-30" dirty="0">
                <a:latin typeface="+mj-ea"/>
                <a:ea typeface="+mj-ea"/>
              </a:rPr>
              <a:t>木）正午迄にメールでお申込みください</a:t>
            </a:r>
            <a:r>
              <a:rPr lang="ja-JP" altLang="en-US" sz="1100" spc="-30" dirty="0">
                <a:latin typeface="+mj-ea"/>
                <a:ea typeface="+mj-ea"/>
              </a:rPr>
              <a:t>。</a:t>
            </a:r>
            <a:endParaRPr lang="en-US" altLang="ja-JP" sz="1100" spc="-30" dirty="0">
              <a:latin typeface="+mj-ea"/>
              <a:ea typeface="+mj-ea"/>
            </a:endParaRPr>
          </a:p>
          <a:p>
            <a:pPr marL="449263" lvl="0" indent="-449263"/>
            <a:r>
              <a:rPr lang="ja-JP" altLang="en-US" sz="1200" spc="-30" dirty="0">
                <a:latin typeface="+mj-ea"/>
                <a:ea typeface="+mj-ea"/>
              </a:rPr>
              <a:t>　　　　　</a:t>
            </a:r>
            <a:r>
              <a:rPr lang="ja-JP" altLang="en-US" sz="1200" spc="-50" dirty="0">
                <a:latin typeface="+mj-ea"/>
                <a:ea typeface="+mj-ea"/>
              </a:rPr>
              <a:t>折り返し、</a:t>
            </a:r>
            <a:r>
              <a:rPr lang="ja-JP" altLang="en-US" sz="1200" spc="-30" dirty="0">
                <a:latin typeface="+mj-ea"/>
                <a:ea typeface="+mj-ea"/>
              </a:rPr>
              <a:t>接続</a:t>
            </a:r>
            <a:r>
              <a:rPr lang="en-US" altLang="ja-JP" sz="1200" spc="-30" dirty="0">
                <a:latin typeface="+mj-ea"/>
                <a:ea typeface="+mj-ea"/>
              </a:rPr>
              <a:t>URL</a:t>
            </a:r>
            <a:r>
              <a:rPr lang="ja-JP" altLang="en-US" sz="1200" spc="-50" dirty="0">
                <a:latin typeface="+mj-ea"/>
                <a:ea typeface="+mj-ea"/>
              </a:rPr>
              <a:t>をお送りします</a:t>
            </a:r>
            <a:r>
              <a:rPr lang="en-US" altLang="ja-JP" sz="1200" spc="-50" dirty="0">
                <a:latin typeface="+mj-ea"/>
                <a:ea typeface="+mj-ea"/>
              </a:rPr>
              <a:t>(ZOOM</a:t>
            </a:r>
            <a:r>
              <a:rPr lang="ja-JP" altLang="en-US" sz="1200" spc="-50" dirty="0">
                <a:latin typeface="+mj-ea"/>
                <a:ea typeface="+mj-ea"/>
              </a:rPr>
              <a:t>使用</a:t>
            </a:r>
            <a:r>
              <a:rPr lang="en-US" altLang="ja-JP" sz="1200" spc="-50" dirty="0">
                <a:latin typeface="+mj-ea"/>
                <a:ea typeface="+mj-ea"/>
              </a:rPr>
              <a:t>)</a:t>
            </a:r>
            <a:r>
              <a:rPr lang="ja-JP" altLang="en-US" sz="1200" spc="-50" dirty="0">
                <a:latin typeface="+mj-ea"/>
                <a:ea typeface="+mj-ea"/>
              </a:rPr>
              <a:t>。</a:t>
            </a:r>
            <a:endParaRPr lang="en-US" altLang="ja-JP" sz="1200" spc="-50" dirty="0">
              <a:latin typeface="+mj-ea"/>
              <a:ea typeface="+mj-ea"/>
            </a:endParaRPr>
          </a:p>
          <a:p>
            <a:pPr marL="449263" lvl="0"/>
            <a:r>
              <a:rPr lang="ja-JP" altLang="en-US" sz="1200" spc="-30" dirty="0">
                <a:latin typeface="+mj-ea"/>
                <a:ea typeface="+mj-ea"/>
              </a:rPr>
              <a:t> 当日はそちらからご参加ください。</a:t>
            </a:r>
            <a:endParaRPr lang="en-US" altLang="ja-JP" sz="1200" spc="-30" dirty="0">
              <a:latin typeface="+mj-ea"/>
              <a:ea typeface="+mj-ea"/>
            </a:endParaRPr>
          </a:p>
          <a:p>
            <a:pPr lvl="0">
              <a:lnSpc>
                <a:spcPct val="0"/>
              </a:lnSpc>
              <a:spcBef>
                <a:spcPts val="1200"/>
              </a:spcBef>
            </a:pPr>
            <a:endParaRPr lang="en-US" altLang="ja-JP" sz="1200" dirty="0">
              <a:latin typeface="+mj-ea"/>
              <a:ea typeface="+mj-ea"/>
            </a:endParaRPr>
          </a:p>
          <a:p>
            <a:pPr lvl="0">
              <a:lnSpc>
                <a:spcPct val="120000"/>
              </a:lnSpc>
            </a:pPr>
            <a:r>
              <a:rPr lang="en-US" altLang="ja-JP" sz="1050" dirty="0">
                <a:latin typeface="+mj-ea"/>
                <a:ea typeface="+mj-ea"/>
              </a:rPr>
              <a:t>【</a:t>
            </a:r>
            <a:r>
              <a:rPr lang="ja-JP" altLang="en-US" sz="1050" dirty="0">
                <a:latin typeface="+mj-ea"/>
                <a:ea typeface="+mj-ea"/>
              </a:rPr>
              <a:t>お申込み・お問い合わせ</a:t>
            </a:r>
            <a:r>
              <a:rPr lang="en-US" altLang="ja-JP" sz="1050" dirty="0">
                <a:latin typeface="+mj-ea"/>
                <a:ea typeface="+mj-ea"/>
              </a:rPr>
              <a:t>】</a:t>
            </a:r>
            <a:br>
              <a:rPr lang="en-US" altLang="ja-JP" sz="1050" dirty="0">
                <a:latin typeface="+mj-ea"/>
                <a:ea typeface="+mj-ea"/>
              </a:rPr>
            </a:br>
            <a:r>
              <a:rPr lang="ja-JP" altLang="en-US" sz="1100" dirty="0">
                <a:latin typeface="+mj-ea"/>
                <a:ea typeface="+mj-ea"/>
              </a:rPr>
              <a:t>聞き書き甲子園実行委員会事務局</a:t>
            </a:r>
            <a:endParaRPr lang="en-US" altLang="ja-JP" sz="1100" dirty="0">
              <a:latin typeface="+mj-ea"/>
              <a:ea typeface="+mj-ea"/>
            </a:endParaRPr>
          </a:p>
          <a:p>
            <a:pPr lvl="0">
              <a:lnSpc>
                <a:spcPct val="120000"/>
              </a:lnSpc>
            </a:pPr>
            <a:r>
              <a:rPr lang="ja-JP" altLang="en-US" sz="1050" dirty="0">
                <a:latin typeface="+mj-ea"/>
                <a:ea typeface="+mj-ea"/>
              </a:rPr>
              <a:t>（共存の森ネットワーク内　担当：小倉・藤井・三木）</a:t>
            </a:r>
            <a:endParaRPr lang="ja-JP" altLang="ja-JP" sz="1050" dirty="0">
              <a:latin typeface="+mj-ea"/>
              <a:ea typeface="+mj-ea"/>
            </a:endParaRPr>
          </a:p>
          <a:p>
            <a:pPr>
              <a:lnSpc>
                <a:spcPct val="120000"/>
              </a:lnSpc>
            </a:pPr>
            <a:r>
              <a:rPr lang="ja-JP" altLang="en-US" sz="1050" dirty="0">
                <a:latin typeface="+mj-ea"/>
                <a:ea typeface="+mj-ea"/>
              </a:rPr>
              <a:t>東京都世田谷区松原</a:t>
            </a:r>
            <a:r>
              <a:rPr lang="en-US" altLang="ja-JP" sz="1050" dirty="0">
                <a:latin typeface="+mj-ea"/>
                <a:ea typeface="+mj-ea"/>
              </a:rPr>
              <a:t>1-11-26 </a:t>
            </a:r>
            <a:r>
              <a:rPr lang="ja-JP" altLang="en-US" sz="1050" dirty="0">
                <a:latin typeface="+mj-ea"/>
                <a:ea typeface="+mj-ea"/>
              </a:rPr>
              <a:t>コスモリヴェール松原</a:t>
            </a:r>
            <a:r>
              <a:rPr lang="en-US" altLang="ja-JP" sz="1050" dirty="0">
                <a:latin typeface="+mj-ea"/>
                <a:ea typeface="+mj-ea"/>
              </a:rPr>
              <a:t>301</a:t>
            </a:r>
            <a:endParaRPr lang="ja-JP" altLang="ja-JP" sz="1050" dirty="0">
              <a:latin typeface="+mj-ea"/>
              <a:ea typeface="+mj-ea"/>
            </a:endParaRPr>
          </a:p>
          <a:p>
            <a:pPr>
              <a:lnSpc>
                <a:spcPct val="120000"/>
              </a:lnSpc>
            </a:pPr>
            <a:r>
              <a:rPr lang="ja-JP" altLang="en-US" sz="1100" dirty="0">
                <a:latin typeface="+mj-ea"/>
                <a:ea typeface="+mj-ea"/>
              </a:rPr>
              <a:t>電話：</a:t>
            </a:r>
            <a:r>
              <a:rPr lang="en-US" altLang="ja-JP" sz="1100" dirty="0">
                <a:latin typeface="+mj-ea"/>
                <a:ea typeface="+mj-ea"/>
              </a:rPr>
              <a:t>03-6432-6580  </a:t>
            </a:r>
            <a:r>
              <a:rPr lang="ja-JP" altLang="en-US" sz="1100" dirty="0">
                <a:latin typeface="+mj-ea"/>
                <a:ea typeface="+mj-ea"/>
              </a:rPr>
              <a:t>メール：</a:t>
            </a:r>
            <a:r>
              <a:rPr lang="en-US" altLang="ja-JP" sz="1400" dirty="0">
                <a:latin typeface="+mj-ea"/>
                <a:ea typeface="+mj-ea"/>
              </a:rPr>
              <a:t>contact@kikigaki.net</a:t>
            </a:r>
          </a:p>
          <a:p>
            <a:pPr>
              <a:lnSpc>
                <a:spcPct val="120000"/>
              </a:lnSpc>
              <a:spcBef>
                <a:spcPts val="1400"/>
              </a:spcBef>
            </a:pPr>
            <a:r>
              <a:rPr lang="ja-JP" altLang="en-US" sz="1050" dirty="0">
                <a:latin typeface="+mj-lt"/>
              </a:rPr>
              <a:t>主 催： 聞き書き甲子園実行委員会</a:t>
            </a:r>
            <a:br>
              <a:rPr lang="en-US" altLang="ja-JP" sz="1050" dirty="0">
                <a:latin typeface="+mj-lt"/>
              </a:rPr>
            </a:br>
            <a:r>
              <a:rPr lang="en-US" altLang="ja-JP" sz="1050" dirty="0">
                <a:latin typeface="+mj-lt"/>
              </a:rPr>
              <a:t>  [</a:t>
            </a:r>
            <a:r>
              <a:rPr lang="ja-JP" altLang="en-US" sz="1050" dirty="0">
                <a:latin typeface="+mj-lt"/>
              </a:rPr>
              <a:t>農林水産省／文部科学省／環境省／</a:t>
            </a:r>
            <a:r>
              <a:rPr lang="en-US" altLang="ja-JP" sz="1050" dirty="0">
                <a:latin typeface="+mj-lt"/>
              </a:rPr>
              <a:t>(</a:t>
            </a:r>
            <a:r>
              <a:rPr lang="ja-JP" altLang="en-US" sz="1050" dirty="0">
                <a:latin typeface="+mj-lt"/>
              </a:rPr>
              <a:t>公社</a:t>
            </a:r>
            <a:r>
              <a:rPr lang="en-US" altLang="ja-JP" sz="1050" dirty="0">
                <a:latin typeface="+mj-lt"/>
              </a:rPr>
              <a:t>)</a:t>
            </a:r>
            <a:r>
              <a:rPr lang="ja-JP" altLang="en-US" sz="1050" dirty="0">
                <a:latin typeface="+mj-lt"/>
              </a:rPr>
              <a:t>国土緑化推進機構／</a:t>
            </a:r>
            <a:r>
              <a:rPr lang="en-US" altLang="ja-JP" sz="1050" dirty="0">
                <a:latin typeface="+mj-lt"/>
              </a:rPr>
              <a:t>(</a:t>
            </a:r>
            <a:r>
              <a:rPr lang="ja-JP" altLang="en-US" sz="1050" dirty="0">
                <a:latin typeface="+mj-lt"/>
              </a:rPr>
              <a:t>特非）共存の森ネットワーク］</a:t>
            </a:r>
            <a:endParaRPr lang="en-US" altLang="ja-JP" sz="1050" dirty="0">
              <a:latin typeface="+mj-lt"/>
            </a:endParaRPr>
          </a:p>
          <a:p>
            <a:pPr lvl="0">
              <a:lnSpc>
                <a:spcPct val="120000"/>
              </a:lnSpc>
            </a:pPr>
            <a:r>
              <a:rPr lang="en-US" altLang="ja-JP" sz="1050" dirty="0">
                <a:latin typeface="+mj-lt"/>
              </a:rPr>
              <a:t>※</a:t>
            </a:r>
            <a:r>
              <a:rPr lang="ja-JP" altLang="en-US" sz="1050" dirty="0">
                <a:latin typeface="+mj-lt"/>
              </a:rPr>
              <a:t>聞き書き甲子園は、（株）ファミリーマートをはじめ、複数の企業・団体の支援協力により</a:t>
            </a:r>
            <a:r>
              <a:rPr lang="ja-JP" altLang="en-US" sz="1050" spc="100" dirty="0">
                <a:latin typeface="+mj-lt"/>
              </a:rPr>
              <a:t>実施し</a:t>
            </a:r>
            <a:r>
              <a:rPr lang="ja-JP" altLang="en-US" sz="1050" dirty="0">
                <a:latin typeface="+mj-lt"/>
              </a:rPr>
              <a:t>ています。</a:t>
            </a:r>
            <a:endParaRPr kumimoji="1" lang="ja-JP" altLang="en-US" sz="1050" dirty="0"/>
          </a:p>
        </p:txBody>
      </p:sp>
      <p:cxnSp>
        <p:nvCxnSpPr>
          <p:cNvPr id="19" name="直線コネクタ 18"/>
          <p:cNvCxnSpPr>
            <a:cxnSpLocks/>
          </p:cNvCxnSpPr>
          <p:nvPr/>
        </p:nvCxnSpPr>
        <p:spPr>
          <a:xfrm flipV="1">
            <a:off x="14251" y="9032864"/>
            <a:ext cx="3410941" cy="13459"/>
          </a:xfrm>
          <a:prstGeom prst="line">
            <a:avLst/>
          </a:prstGeom>
        </p:spPr>
        <p:style>
          <a:lnRef idx="1">
            <a:schemeClr val="dk1"/>
          </a:lnRef>
          <a:fillRef idx="0">
            <a:schemeClr val="dk1"/>
          </a:fillRef>
          <a:effectRef idx="0">
            <a:schemeClr val="dk1"/>
          </a:effectRef>
          <a:fontRef idx="minor">
            <a:schemeClr val="tx1"/>
          </a:fontRef>
        </p:style>
      </p:cxnSp>
      <p:cxnSp>
        <p:nvCxnSpPr>
          <p:cNvPr id="20" name="直線コネクタ 19"/>
          <p:cNvCxnSpPr>
            <a:cxnSpLocks/>
          </p:cNvCxnSpPr>
          <p:nvPr/>
        </p:nvCxnSpPr>
        <p:spPr>
          <a:xfrm>
            <a:off x="0" y="7868717"/>
            <a:ext cx="3410941" cy="0"/>
          </a:xfrm>
          <a:prstGeom prst="line">
            <a:avLst/>
          </a:prstGeom>
        </p:spPr>
        <p:style>
          <a:lnRef idx="1">
            <a:schemeClr val="dk1"/>
          </a:lnRef>
          <a:fillRef idx="0">
            <a:schemeClr val="dk1"/>
          </a:fillRef>
          <a:effectRef idx="0">
            <a:schemeClr val="dk1"/>
          </a:effectRef>
          <a:fontRef idx="minor">
            <a:schemeClr val="tx1"/>
          </a:fontRef>
        </p:style>
      </p:cxnSp>
      <p:cxnSp>
        <p:nvCxnSpPr>
          <p:cNvPr id="123" name="直線コネクタ 122">
            <a:extLst>
              <a:ext uri="{FF2B5EF4-FFF2-40B4-BE49-F238E27FC236}">
                <a16:creationId xmlns:a16="http://schemas.microsoft.com/office/drawing/2014/main" id="{5F4F95FD-994E-FB08-D276-3F5C066D09AA}"/>
              </a:ext>
            </a:extLst>
          </p:cNvPr>
          <p:cNvCxnSpPr>
            <a:cxnSpLocks/>
          </p:cNvCxnSpPr>
          <p:nvPr/>
        </p:nvCxnSpPr>
        <p:spPr>
          <a:xfrm>
            <a:off x="4204649" y="8154568"/>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13" name="図 12">
            <a:extLst>
              <a:ext uri="{FF2B5EF4-FFF2-40B4-BE49-F238E27FC236}">
                <a16:creationId xmlns:a16="http://schemas.microsoft.com/office/drawing/2014/main" id="{29C632DD-BE66-84AF-F286-3EDB80DE4B1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11861" y="3012432"/>
            <a:ext cx="3064154" cy="2232965"/>
          </a:xfrm>
          <a:prstGeom prst="rect">
            <a:avLst/>
          </a:prstGeom>
        </p:spPr>
      </p:pic>
      <p:pic>
        <p:nvPicPr>
          <p:cNvPr id="10" name="図 9">
            <a:extLst>
              <a:ext uri="{FF2B5EF4-FFF2-40B4-BE49-F238E27FC236}">
                <a16:creationId xmlns:a16="http://schemas.microsoft.com/office/drawing/2014/main" id="{252B73F6-043A-7478-C63C-98C2265EBBD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19381" y="5576919"/>
            <a:ext cx="3200400" cy="3657600"/>
          </a:xfrm>
          <a:prstGeom prst="rect">
            <a:avLst/>
          </a:prstGeom>
          <a:ln>
            <a:solidFill>
              <a:schemeClr val="tx1"/>
            </a:solidFill>
          </a:ln>
        </p:spPr>
      </p:pic>
    </p:spTree>
    <p:extLst>
      <p:ext uri="{BB962C8B-B14F-4D97-AF65-F5344CB8AC3E}">
        <p14:creationId xmlns:p14="http://schemas.microsoft.com/office/powerpoint/2010/main" val="1447547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941011" y="156621"/>
            <a:ext cx="3682826" cy="11400044"/>
          </a:xfrm>
          <a:prstGeom prst="rect">
            <a:avLst/>
          </a:prstGeom>
          <a:noFill/>
        </p:spPr>
        <p:txBody>
          <a:bodyPr wrap="square" rtlCol="0">
            <a:spAutoFit/>
          </a:bodyPr>
          <a:lstStyle/>
          <a:p>
            <a:pPr>
              <a:lnSpc>
                <a:spcPct val="120000"/>
              </a:lnSpc>
            </a:pPr>
            <a:r>
              <a:rPr lang="ja-JP" altLang="en-US" sz="1200" u="sng" dirty="0">
                <a:latin typeface="+mn-ea"/>
              </a:rPr>
              <a:t>「聞き書き甲子園」とは</a:t>
            </a:r>
            <a:endParaRPr lang="en-US" altLang="ja-JP" sz="1200" u="sng" dirty="0">
              <a:latin typeface="+mn-ea"/>
            </a:endParaRPr>
          </a:p>
          <a:p>
            <a:pPr>
              <a:lnSpc>
                <a:spcPct val="120000"/>
              </a:lnSpc>
            </a:pPr>
            <a:endParaRPr lang="en-US" altLang="ja-JP" sz="1050" dirty="0">
              <a:latin typeface="+mn-ea"/>
            </a:endParaRPr>
          </a:p>
          <a:p>
            <a:pPr algn="just">
              <a:lnSpc>
                <a:spcPct val="120000"/>
              </a:lnSpc>
            </a:pPr>
            <a:r>
              <a:rPr lang="ja-JP" altLang="en-US" sz="1050" dirty="0">
                <a:latin typeface="+mn-ea"/>
              </a:rPr>
              <a:t>「聞き書き甲子園」は、全国の高校生が森・川・海の「名人」を訪ね、その知恵や技、心を「聞き書き」する活動です。</a:t>
            </a:r>
            <a:endParaRPr lang="en-US" altLang="ja-JP" sz="1050" dirty="0">
              <a:latin typeface="+mn-ea"/>
            </a:endParaRPr>
          </a:p>
          <a:p>
            <a:pPr algn="just">
              <a:lnSpc>
                <a:spcPct val="120000"/>
              </a:lnSpc>
            </a:pPr>
            <a:r>
              <a:rPr lang="ja-JP" altLang="en-US" sz="1050" dirty="0">
                <a:latin typeface="+mn-ea"/>
              </a:rPr>
              <a:t>名人の推薦と高校生の受入れに協力する地域（市町村）を毎年公募し、各地域が推薦する複数名の名人を、高校生は一対一で訪問し、「聞き書き」します。</a:t>
            </a:r>
            <a:endParaRPr lang="en-US" altLang="ja-JP" sz="1050" dirty="0">
              <a:latin typeface="+mn-ea"/>
            </a:endParaRPr>
          </a:p>
          <a:p>
            <a:pPr algn="just">
              <a:lnSpc>
                <a:spcPct val="120000"/>
              </a:lnSpc>
            </a:pPr>
            <a:r>
              <a:rPr lang="ja-JP" altLang="en-US" sz="1050" dirty="0">
                <a:latin typeface="+mn-ea"/>
              </a:rPr>
              <a:t>第</a:t>
            </a:r>
            <a:r>
              <a:rPr lang="en-US" altLang="ja-JP" sz="1050" dirty="0">
                <a:latin typeface="+mn-ea"/>
              </a:rPr>
              <a:t>23</a:t>
            </a:r>
            <a:r>
              <a:rPr lang="ja-JP" altLang="en-US" sz="1050" dirty="0">
                <a:latin typeface="+mn-ea"/>
              </a:rPr>
              <a:t>回開催にあたる本年度は、全国</a:t>
            </a:r>
            <a:r>
              <a:rPr lang="en-US" altLang="ja-JP" sz="1050" dirty="0">
                <a:latin typeface="+mn-ea"/>
              </a:rPr>
              <a:t>11</a:t>
            </a:r>
            <a:r>
              <a:rPr lang="ja-JP" altLang="en-US" sz="1050" dirty="0">
                <a:latin typeface="+mn-ea"/>
              </a:rPr>
              <a:t>地域の森・川・海の「名人」を取材する高校生</a:t>
            </a:r>
            <a:r>
              <a:rPr lang="en-US" altLang="ja-JP" sz="1050" dirty="0">
                <a:latin typeface="+mn-ea"/>
              </a:rPr>
              <a:t>74</a:t>
            </a:r>
            <a:r>
              <a:rPr lang="ja-JP" altLang="en-US" sz="1050" dirty="0">
                <a:latin typeface="+mn-ea"/>
              </a:rPr>
              <a:t>名を募集します。</a:t>
            </a:r>
            <a:endParaRPr lang="en-US" altLang="ja-JP" sz="1050" dirty="0">
              <a:latin typeface="+mn-ea"/>
            </a:endParaRPr>
          </a:p>
          <a:p>
            <a:pPr>
              <a:lnSpc>
                <a:spcPct val="120000"/>
              </a:lnSpc>
            </a:pPr>
            <a:endParaRPr kumimoji="1" lang="en-US" altLang="ja-JP" sz="1050" dirty="0">
              <a:latin typeface="+mn-ea"/>
            </a:endParaRPr>
          </a:p>
          <a:p>
            <a:pPr>
              <a:lnSpc>
                <a:spcPct val="120000"/>
              </a:lnSpc>
            </a:pPr>
            <a:r>
              <a:rPr lang="ja-JP" altLang="en-US" sz="1200" u="sng" dirty="0">
                <a:latin typeface="+mn-ea"/>
              </a:rPr>
              <a:t>「聞き書き」とは</a:t>
            </a:r>
            <a:endParaRPr lang="en-US" altLang="ja-JP" sz="1200" u="sng" dirty="0">
              <a:latin typeface="+mn-ea"/>
            </a:endParaRPr>
          </a:p>
          <a:p>
            <a:pPr>
              <a:lnSpc>
                <a:spcPct val="120000"/>
              </a:lnSpc>
            </a:pPr>
            <a:endParaRPr lang="en-US" altLang="ja-JP" sz="1050" dirty="0">
              <a:latin typeface="+mn-ea"/>
            </a:endParaRPr>
          </a:p>
          <a:p>
            <a:pPr algn="just">
              <a:lnSpc>
                <a:spcPct val="120000"/>
              </a:lnSpc>
            </a:pPr>
            <a:r>
              <a:rPr lang="ja-JP" altLang="en-US" sz="1050" dirty="0">
                <a:latin typeface="+mn-ea"/>
              </a:rPr>
              <a:t>聞き書きの基本は、一対一のコミュニケーションです。高校生は、名人との対話をすべて録音し、その言葉を一言一句書き起こし、名人の言葉だけを使って、その語り口を活かした作品をまとめていきます。</a:t>
            </a:r>
          </a:p>
          <a:p>
            <a:pPr algn="just">
              <a:lnSpc>
                <a:spcPct val="120000"/>
              </a:lnSpc>
            </a:pPr>
            <a:r>
              <a:rPr lang="ja-JP" altLang="en-US" sz="1050" dirty="0">
                <a:latin typeface="+mn-ea"/>
              </a:rPr>
              <a:t>高校生は、聞き書きを通して、名人の生きざま（人生）を受け止めます。「森が泣いている」「村が寂しくなった」と語る名人の思いに少しでも応えたいと、里山里海の保全や地域活性化などに取り組む卒業生の活動も生まれました。</a:t>
            </a:r>
            <a:endParaRPr lang="en-US" altLang="ja-JP" sz="1050" dirty="0">
              <a:latin typeface="+mn-ea"/>
            </a:endParaRPr>
          </a:p>
          <a:p>
            <a:pPr algn="just">
              <a:lnSpc>
                <a:spcPct val="120000"/>
              </a:lnSpc>
            </a:pPr>
            <a:r>
              <a:rPr lang="ja-JP" altLang="en-US" sz="1050" dirty="0">
                <a:latin typeface="+mn-ea"/>
              </a:rPr>
              <a:t>聞き書きは、祖父母の世代から孫の世代へと、生きる知恵や心をつなぐ活動です。キャリア教育やＥＳＤ（持続可能な開発のための教育）の事例としても高く評価されています。</a:t>
            </a:r>
            <a:endParaRPr lang="en-US" altLang="ja-JP" sz="1050" dirty="0">
              <a:latin typeface="+mn-ea"/>
            </a:endParaRPr>
          </a:p>
          <a:p>
            <a:pPr algn="just">
              <a:lnSpc>
                <a:spcPct val="120000"/>
              </a:lnSpc>
            </a:pPr>
            <a:br>
              <a:rPr lang="en-US" altLang="ja-JP" sz="1050" dirty="0">
                <a:latin typeface="+mn-ea"/>
              </a:rPr>
            </a:br>
            <a:r>
              <a:rPr lang="ja-JP" altLang="en-US" sz="1200" u="sng" dirty="0">
                <a:latin typeface="+mn-ea"/>
              </a:rPr>
              <a:t>協力市町村（地域）について</a:t>
            </a:r>
            <a:endParaRPr lang="en-US" altLang="ja-JP" sz="1200" u="sng" dirty="0">
              <a:latin typeface="+mn-ea"/>
            </a:endParaRPr>
          </a:p>
          <a:p>
            <a:pPr>
              <a:lnSpc>
                <a:spcPct val="120000"/>
              </a:lnSpc>
            </a:pPr>
            <a:r>
              <a:rPr lang="ja-JP" altLang="en-US" sz="1050" dirty="0">
                <a:latin typeface="+mn-ea"/>
              </a:rPr>
              <a:t>　</a:t>
            </a:r>
            <a:endParaRPr lang="en-US" altLang="ja-JP" sz="1050" dirty="0">
              <a:latin typeface="+mn-ea"/>
            </a:endParaRPr>
          </a:p>
          <a:p>
            <a:pPr algn="just">
              <a:lnSpc>
                <a:spcPct val="120000"/>
              </a:lnSpc>
            </a:pPr>
            <a:r>
              <a:rPr lang="ja-JP" altLang="en-US" sz="1050" dirty="0">
                <a:latin typeface="+mn-ea"/>
              </a:rPr>
              <a:t>昨年度行った第</a:t>
            </a:r>
            <a:r>
              <a:rPr lang="en-US" altLang="ja-JP" sz="1050" dirty="0">
                <a:latin typeface="+mn-ea"/>
              </a:rPr>
              <a:t>23</a:t>
            </a:r>
            <a:r>
              <a:rPr lang="ja-JP" altLang="en-US" sz="1050" dirty="0">
                <a:latin typeface="+mn-ea"/>
              </a:rPr>
              <a:t>回「聞き書き甲子園」協力市町村（地域）の公募により、</a:t>
            </a:r>
            <a:r>
              <a:rPr lang="en-US" altLang="ja-JP" sz="1050" dirty="0">
                <a:latin typeface="+mn-ea"/>
              </a:rPr>
              <a:t>11</a:t>
            </a:r>
            <a:r>
              <a:rPr lang="ja-JP" altLang="en-US" sz="1050" dirty="0">
                <a:latin typeface="+mn-ea"/>
              </a:rPr>
              <a:t>の市町村（地域）と連携し、実施することが決定しました。各市町村（地域）からは、６～８名の森・川・海の「名人」を推薦いただきました。計</a:t>
            </a:r>
            <a:r>
              <a:rPr lang="en-US" altLang="ja-JP" sz="1050" dirty="0">
                <a:latin typeface="+mn-ea"/>
              </a:rPr>
              <a:t>74</a:t>
            </a:r>
            <a:r>
              <a:rPr lang="ja-JP" altLang="en-US" sz="1050" dirty="0">
                <a:latin typeface="+mn-ea"/>
              </a:rPr>
              <a:t>名の「名人」のご協力により、同数の高校生が「聞き書き」を行います。</a:t>
            </a:r>
            <a:endParaRPr lang="en-US" altLang="ja-JP" sz="1050" dirty="0">
              <a:latin typeface="+mn-ea"/>
            </a:endParaRPr>
          </a:p>
          <a:p>
            <a:pPr algn="just">
              <a:lnSpc>
                <a:spcPct val="120000"/>
              </a:lnSpc>
            </a:pPr>
            <a:endParaRPr lang="en-US" altLang="ja-JP" sz="1050" dirty="0">
              <a:latin typeface="+mn-ea"/>
            </a:endParaRPr>
          </a:p>
          <a:p>
            <a:pPr marL="177800" indent="-177800" algn="just">
              <a:lnSpc>
                <a:spcPct val="120000"/>
              </a:lnSpc>
            </a:pPr>
            <a:r>
              <a:rPr lang="en-US" altLang="ja-JP" sz="1050" dirty="0">
                <a:latin typeface="+mn-ea"/>
              </a:rPr>
              <a:t>※</a:t>
            </a:r>
            <a:r>
              <a:rPr lang="ja-JP" altLang="en-US" sz="1050" dirty="0">
                <a:latin typeface="+mn-ea"/>
              </a:rPr>
              <a:t>令和７年度「第</a:t>
            </a:r>
            <a:r>
              <a:rPr lang="en-US" altLang="ja-JP" sz="1050" dirty="0">
                <a:latin typeface="+mn-ea"/>
              </a:rPr>
              <a:t>24</a:t>
            </a:r>
            <a:r>
              <a:rPr lang="ja-JP" altLang="en-US" sz="1050" dirty="0">
                <a:latin typeface="+mn-ea"/>
              </a:rPr>
              <a:t>回聞き書き甲子園」の協力市町村公募は、本年５月９日より開始します。</a:t>
            </a:r>
            <a:endParaRPr lang="en-US" altLang="ja-JP" sz="1050" dirty="0">
              <a:latin typeface="+mn-ea"/>
            </a:endParaRPr>
          </a:p>
          <a:p>
            <a:pPr>
              <a:lnSpc>
                <a:spcPct val="120000"/>
              </a:lnSpc>
            </a:pPr>
            <a:endParaRPr lang="en-US" altLang="ja-JP" sz="1050" dirty="0">
              <a:latin typeface="+mn-ea"/>
            </a:endParaRPr>
          </a:p>
          <a:p>
            <a:pPr>
              <a:lnSpc>
                <a:spcPct val="120000"/>
              </a:lnSpc>
            </a:pPr>
            <a:r>
              <a:rPr lang="ja-JP" altLang="en-US" sz="1200" u="sng" dirty="0">
                <a:latin typeface="+mn-ea"/>
              </a:rPr>
              <a:t>記者説明会　発表者プロフィール</a:t>
            </a:r>
            <a:endParaRPr lang="en-US" altLang="ja-JP" sz="1200" u="sng" dirty="0">
              <a:latin typeface="+mn-ea"/>
            </a:endParaRPr>
          </a:p>
          <a:p>
            <a:pPr>
              <a:lnSpc>
                <a:spcPct val="120000"/>
              </a:lnSpc>
            </a:pPr>
            <a:endParaRPr lang="en-US" altLang="ja-JP" sz="1050" dirty="0">
              <a:latin typeface="+mn-ea"/>
            </a:endParaRPr>
          </a:p>
          <a:p>
            <a:pPr>
              <a:lnSpc>
                <a:spcPct val="120000"/>
              </a:lnSpc>
            </a:pPr>
            <a:r>
              <a:rPr lang="ja-JP" altLang="en-US" sz="1100" dirty="0">
                <a:latin typeface="+mn-ea"/>
              </a:rPr>
              <a:t>聞き書き甲子園実行委員会委員長　渋澤寿一</a:t>
            </a:r>
            <a:endParaRPr lang="en-US" altLang="ja-JP" sz="1100" dirty="0">
              <a:latin typeface="+mn-ea"/>
            </a:endParaRPr>
          </a:p>
          <a:p>
            <a:pPr algn="just">
              <a:lnSpc>
                <a:spcPct val="120000"/>
              </a:lnSpc>
            </a:pPr>
            <a:endParaRPr lang="en-US" altLang="ja-JP" sz="1050" dirty="0">
              <a:latin typeface="+mn-ea"/>
            </a:endParaRPr>
          </a:p>
          <a:p>
            <a:pPr algn="just">
              <a:lnSpc>
                <a:spcPct val="120000"/>
              </a:lnSpc>
            </a:pPr>
            <a:r>
              <a:rPr lang="ja-JP" altLang="en-US" sz="1050" dirty="0">
                <a:latin typeface="+mn-ea"/>
              </a:rPr>
              <a:t>「聞き書き甲子園」は当初、林野庁と文科省による国の事業として始まりましたが、第２回大会より、行政・企業・</a:t>
            </a:r>
            <a:r>
              <a:rPr lang="en-US" altLang="ja-JP" sz="1050" dirty="0">
                <a:latin typeface="+mn-ea"/>
              </a:rPr>
              <a:t>NPO</a:t>
            </a:r>
            <a:r>
              <a:rPr lang="ja-JP" altLang="en-US" sz="1050" dirty="0">
                <a:latin typeface="+mn-ea"/>
              </a:rPr>
              <a:t>の三者連携により実施しています。同氏は第２回大会より実行委員長を務めています。</a:t>
            </a:r>
            <a:endParaRPr lang="en-US" altLang="ja-JP" sz="1050" dirty="0">
              <a:latin typeface="+mn-ea"/>
            </a:endParaRPr>
          </a:p>
          <a:p>
            <a:pPr algn="just">
              <a:lnSpc>
                <a:spcPct val="120000"/>
              </a:lnSpc>
            </a:pPr>
            <a:endParaRPr lang="en-US" altLang="ja-JP" sz="1050" dirty="0">
              <a:latin typeface="+mn-ea"/>
            </a:endParaRPr>
          </a:p>
          <a:p>
            <a:pPr algn="just">
              <a:lnSpc>
                <a:spcPct val="120000"/>
              </a:lnSpc>
            </a:pPr>
            <a:r>
              <a:rPr lang="ja-JP" altLang="en-US" sz="1050" dirty="0">
                <a:latin typeface="+mn-ea"/>
              </a:rPr>
              <a:t>（プロフィール）東京農業大学大学院修了。</a:t>
            </a:r>
            <a:r>
              <a:rPr lang="en-US" altLang="ja-JP" sz="1050" dirty="0">
                <a:latin typeface="+mn-ea"/>
              </a:rPr>
              <a:t>JICA</a:t>
            </a:r>
            <a:r>
              <a:rPr lang="ja-JP" altLang="en-US" sz="1050" dirty="0">
                <a:latin typeface="+mn-ea"/>
              </a:rPr>
              <a:t>専門家としてパラグアイに赴任。帰国後、長崎オランダ村、ハウステンボスの企画、運営に携わる。現在は（特非）共存の森ネットワーク理事長として、日本やアジア各国の地域づくり、人づくりを実践中。</a:t>
            </a:r>
            <a:endParaRPr lang="en-US" altLang="ja-JP" sz="1050" dirty="0">
              <a:latin typeface="+mn-ea"/>
            </a:endParaRPr>
          </a:p>
          <a:p>
            <a:pPr algn="just">
              <a:lnSpc>
                <a:spcPct val="120000"/>
              </a:lnSpc>
            </a:pPr>
            <a:r>
              <a:rPr lang="ja-JP" altLang="en-US" sz="1050" dirty="0">
                <a:latin typeface="+mn-ea"/>
              </a:rPr>
              <a:t>明治の大実業家、渋澤栄一の曾孫にあたる。</a:t>
            </a:r>
            <a:endParaRPr lang="en-US" altLang="ja-JP" sz="1050" dirty="0">
              <a:latin typeface="+mn-ea"/>
            </a:endParaRPr>
          </a:p>
          <a:p>
            <a:pPr>
              <a:lnSpc>
                <a:spcPct val="120000"/>
              </a:lnSpc>
            </a:pPr>
            <a:endParaRPr lang="en-US" altLang="ja-JP" sz="1050" dirty="0">
              <a:latin typeface="+mn-ea"/>
            </a:endParaRPr>
          </a:p>
          <a:p>
            <a:pPr>
              <a:lnSpc>
                <a:spcPct val="120000"/>
              </a:lnSpc>
            </a:pPr>
            <a:endParaRPr lang="en-US" altLang="ja-JP" sz="1100" dirty="0"/>
          </a:p>
          <a:p>
            <a:pPr>
              <a:lnSpc>
                <a:spcPct val="120000"/>
              </a:lnSpc>
            </a:pPr>
            <a:endParaRPr lang="en-US" altLang="ja-JP" sz="1100" dirty="0"/>
          </a:p>
          <a:p>
            <a:pPr>
              <a:lnSpc>
                <a:spcPct val="120000"/>
              </a:lnSpc>
            </a:pPr>
            <a:endParaRPr lang="en-US" altLang="ja-JP" sz="1100" dirty="0"/>
          </a:p>
          <a:p>
            <a:endParaRPr lang="en-US" altLang="ja-JP" sz="1100" dirty="0"/>
          </a:p>
          <a:p>
            <a:endParaRPr lang="en-US" altLang="ja-JP" sz="1100" dirty="0"/>
          </a:p>
          <a:p>
            <a:endParaRPr lang="en-US" altLang="ja-JP" dirty="0"/>
          </a:p>
          <a:p>
            <a:endParaRPr lang="en-US" altLang="ja-JP" dirty="0"/>
          </a:p>
        </p:txBody>
      </p:sp>
      <p:sp>
        <p:nvSpPr>
          <p:cNvPr id="12" name="テキスト ボックス 11"/>
          <p:cNvSpPr txBox="1"/>
          <p:nvPr/>
        </p:nvSpPr>
        <p:spPr>
          <a:xfrm>
            <a:off x="230452" y="1738253"/>
            <a:ext cx="2739853" cy="230832"/>
          </a:xfrm>
          <a:prstGeom prst="rect">
            <a:avLst/>
          </a:prstGeom>
          <a:noFill/>
        </p:spPr>
        <p:txBody>
          <a:bodyPr wrap="none" rtlCol="0">
            <a:spAutoFit/>
          </a:bodyPr>
          <a:lstStyle/>
          <a:p>
            <a:r>
              <a:rPr lang="ja-JP" altLang="en-US" sz="900" dirty="0"/>
              <a:t>夏の事前研修では「聞き書き」の手法について学ぶ</a:t>
            </a:r>
            <a:endParaRPr kumimoji="1" lang="ja-JP" altLang="en-US" sz="900" dirty="0"/>
          </a:p>
        </p:txBody>
      </p:sp>
      <p:sp>
        <p:nvSpPr>
          <p:cNvPr id="14" name="テキスト ボックス 13"/>
          <p:cNvSpPr txBox="1"/>
          <p:nvPr/>
        </p:nvSpPr>
        <p:spPr>
          <a:xfrm>
            <a:off x="668572" y="3651906"/>
            <a:ext cx="1758815" cy="230832"/>
          </a:xfrm>
          <a:prstGeom prst="rect">
            <a:avLst/>
          </a:prstGeom>
          <a:noFill/>
        </p:spPr>
        <p:txBody>
          <a:bodyPr wrap="none" rtlCol="0">
            <a:spAutoFit/>
          </a:bodyPr>
          <a:lstStyle/>
          <a:p>
            <a:r>
              <a:rPr lang="ja-JP" altLang="en-US" sz="900" dirty="0"/>
              <a:t>名人を訪問し、一対一で話を聞く</a:t>
            </a:r>
            <a:endParaRPr kumimoji="1" lang="ja-JP" altLang="en-US" sz="900" dirty="0"/>
          </a:p>
        </p:txBody>
      </p:sp>
      <p:sp>
        <p:nvSpPr>
          <p:cNvPr id="13" name="テキスト ボックス 12"/>
          <p:cNvSpPr txBox="1"/>
          <p:nvPr/>
        </p:nvSpPr>
        <p:spPr>
          <a:xfrm>
            <a:off x="230452" y="5497271"/>
            <a:ext cx="2326278" cy="230832"/>
          </a:xfrm>
          <a:prstGeom prst="rect">
            <a:avLst/>
          </a:prstGeom>
          <a:noFill/>
        </p:spPr>
        <p:txBody>
          <a:bodyPr wrap="none" rtlCol="0">
            <a:spAutoFit/>
          </a:bodyPr>
          <a:lstStyle/>
          <a:p>
            <a:r>
              <a:rPr lang="ja-JP" altLang="en-US" sz="900" dirty="0"/>
              <a:t>名人は造林手、木工職人、漁師などさまざま</a:t>
            </a:r>
            <a:endParaRPr kumimoji="1" lang="ja-JP" altLang="en-US" sz="900" dirty="0"/>
          </a:p>
        </p:txBody>
      </p:sp>
      <p:sp>
        <p:nvSpPr>
          <p:cNvPr id="16" name="テキスト ボックス 15"/>
          <p:cNvSpPr txBox="1"/>
          <p:nvPr/>
        </p:nvSpPr>
        <p:spPr>
          <a:xfrm>
            <a:off x="447287" y="7342114"/>
            <a:ext cx="2153154" cy="230832"/>
          </a:xfrm>
          <a:prstGeom prst="rect">
            <a:avLst/>
          </a:prstGeom>
          <a:noFill/>
        </p:spPr>
        <p:txBody>
          <a:bodyPr wrap="none" rtlCol="0">
            <a:spAutoFit/>
          </a:bodyPr>
          <a:lstStyle/>
          <a:p>
            <a:r>
              <a:rPr lang="ja-JP" altLang="en-US" sz="900" dirty="0"/>
              <a:t>来年３月には、都内で成果発表会を開催</a:t>
            </a:r>
            <a:endParaRPr kumimoji="1" lang="ja-JP" altLang="en-US" sz="900" dirty="0"/>
          </a:p>
        </p:txBody>
      </p:sp>
      <p:sp>
        <p:nvSpPr>
          <p:cNvPr id="15" name="テキスト ボックス 14"/>
          <p:cNvSpPr txBox="1"/>
          <p:nvPr/>
        </p:nvSpPr>
        <p:spPr>
          <a:xfrm>
            <a:off x="350647" y="9416798"/>
            <a:ext cx="2470549" cy="413639"/>
          </a:xfrm>
          <a:prstGeom prst="rect">
            <a:avLst/>
          </a:prstGeom>
          <a:noFill/>
        </p:spPr>
        <p:txBody>
          <a:bodyPr wrap="none" rtlCol="0">
            <a:spAutoFit/>
          </a:bodyPr>
          <a:lstStyle/>
          <a:p>
            <a:pPr algn="ctr">
              <a:lnSpc>
                <a:spcPct val="120000"/>
              </a:lnSpc>
            </a:pPr>
            <a:r>
              <a:rPr kumimoji="1" lang="ja-JP" altLang="en-US" sz="900" dirty="0"/>
              <a:t>聞き書き甲子園実行委員会委員長  </a:t>
            </a:r>
            <a:r>
              <a:rPr lang="ja-JP" altLang="en-US" sz="900" dirty="0"/>
              <a:t>渋澤寿一　</a:t>
            </a:r>
            <a:endParaRPr lang="en-US" altLang="ja-JP" sz="900" dirty="0"/>
          </a:p>
          <a:p>
            <a:pPr algn="ctr">
              <a:lnSpc>
                <a:spcPct val="120000"/>
              </a:lnSpc>
            </a:pPr>
            <a:endParaRPr kumimoji="1" lang="ja-JP" altLang="en-US" sz="900" dirty="0"/>
          </a:p>
        </p:txBody>
      </p:sp>
      <p:pic>
        <p:nvPicPr>
          <p:cNvPr id="7" name="図 6">
            <a:extLst>
              <a:ext uri="{FF2B5EF4-FFF2-40B4-BE49-F238E27FC236}">
                <a16:creationId xmlns:a16="http://schemas.microsoft.com/office/drawing/2014/main" id="{150CE1AD-7280-4DCF-B36F-E005241D8F5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8952" y="5745823"/>
            <a:ext cx="2429404" cy="1595795"/>
          </a:xfrm>
          <a:prstGeom prst="rect">
            <a:avLst/>
          </a:prstGeom>
        </p:spPr>
      </p:pic>
      <p:pic>
        <p:nvPicPr>
          <p:cNvPr id="4" name="図 3">
            <a:extLst>
              <a:ext uri="{FF2B5EF4-FFF2-40B4-BE49-F238E27FC236}">
                <a16:creationId xmlns:a16="http://schemas.microsoft.com/office/drawing/2014/main" id="{FE3BAD6F-46D4-436E-AA13-E0D97A4C2A7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7875" r="13534"/>
          <a:stretch/>
        </p:blipFill>
        <p:spPr>
          <a:xfrm rot="16200000">
            <a:off x="763571" y="7685830"/>
            <a:ext cx="1556558" cy="1771073"/>
          </a:xfrm>
          <a:prstGeom prst="rect">
            <a:avLst/>
          </a:prstGeom>
        </p:spPr>
      </p:pic>
      <p:pic>
        <p:nvPicPr>
          <p:cNvPr id="6" name="図 5" descr="レストランのテーブルに座っている人たち&#10;&#10;低い精度で自動的に生成された説明">
            <a:extLst>
              <a:ext uri="{FF2B5EF4-FFF2-40B4-BE49-F238E27FC236}">
                <a16:creationId xmlns:a16="http://schemas.microsoft.com/office/drawing/2014/main" id="{027F7326-A9A0-4F99-B97D-D3163B3317E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8952" y="156621"/>
            <a:ext cx="2425796" cy="1616793"/>
          </a:xfrm>
          <a:prstGeom prst="rect">
            <a:avLst/>
          </a:prstGeom>
        </p:spPr>
      </p:pic>
      <p:pic>
        <p:nvPicPr>
          <p:cNvPr id="3" name="図 2">
            <a:extLst>
              <a:ext uri="{FF2B5EF4-FFF2-40B4-BE49-F238E27FC236}">
                <a16:creationId xmlns:a16="http://schemas.microsoft.com/office/drawing/2014/main" id="{4E7B8159-B139-CC30-006E-C288CDC8D74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06579" y="2012476"/>
            <a:ext cx="2470542" cy="1646585"/>
          </a:xfrm>
          <a:prstGeom prst="rect">
            <a:avLst/>
          </a:prstGeom>
        </p:spPr>
      </p:pic>
      <p:pic>
        <p:nvPicPr>
          <p:cNvPr id="17" name="図 16">
            <a:extLst>
              <a:ext uri="{FF2B5EF4-FFF2-40B4-BE49-F238E27FC236}">
                <a16:creationId xmlns:a16="http://schemas.microsoft.com/office/drawing/2014/main" id="{89BBA87D-E832-3BC8-38B6-7334A56D748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80280" y="3873147"/>
            <a:ext cx="2487168" cy="1641348"/>
          </a:xfrm>
          <a:prstGeom prst="rect">
            <a:avLst/>
          </a:prstGeom>
        </p:spPr>
      </p:pic>
      <p:sp>
        <p:nvSpPr>
          <p:cNvPr id="2" name="正方形/長方形 1">
            <a:extLst>
              <a:ext uri="{FF2B5EF4-FFF2-40B4-BE49-F238E27FC236}">
                <a16:creationId xmlns:a16="http://schemas.microsoft.com/office/drawing/2014/main" id="{AA1F23E1-66FA-A373-5B33-3740A51B4BA4}"/>
              </a:ext>
            </a:extLst>
          </p:cNvPr>
          <p:cNvSpPr/>
          <p:nvPr/>
        </p:nvSpPr>
        <p:spPr>
          <a:xfrm>
            <a:off x="2970305" y="6343650"/>
            <a:ext cx="3558743" cy="595993"/>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8357809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7882</TotalTime>
  <Words>984</Words>
  <Application>Microsoft Office PowerPoint</Application>
  <PresentationFormat>A4 210 x 297 mm</PresentationFormat>
  <Paragraphs>59</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yoshino</dc:creator>
  <cp:lastModifiedBy>ogura ayako</cp:lastModifiedBy>
  <cp:revision>166</cp:revision>
  <cp:lastPrinted>2024-04-17T07:11:47Z</cp:lastPrinted>
  <dcterms:created xsi:type="dcterms:W3CDTF">2019-04-10T05:50:32Z</dcterms:created>
  <dcterms:modified xsi:type="dcterms:W3CDTF">2024-04-23T06:47:28Z</dcterms:modified>
</cp:coreProperties>
</file>